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58" r:id="rId6"/>
    <p:sldId id="260" r:id="rId7"/>
    <p:sldId id="262" r:id="rId8"/>
    <p:sldId id="259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mbria Math" panose="02040503050406030204" pitchFamily="18" charset="0"/>
      <p:regular r:id="rId16"/>
    </p:embeddedFont>
    <p:embeddedFont>
      <p:font typeface="SF Pro Rounded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3F71"/>
    <a:srgbClr val="7C6F64"/>
    <a:srgbClr val="928374"/>
    <a:srgbClr val="CC241C"/>
    <a:srgbClr val="D79920"/>
    <a:srgbClr val="AF3A03"/>
    <a:srgbClr val="FCF1C7"/>
    <a:srgbClr val="689D6A"/>
    <a:srgbClr val="427B58"/>
    <a:srgbClr val="076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/>
    <p:restoredTop sz="94690"/>
  </p:normalViewPr>
  <p:slideViewPr>
    <p:cSldViewPr>
      <p:cViewPr varScale="1">
        <p:scale>
          <a:sx n="111" d="100"/>
          <a:sy n="111" d="100"/>
        </p:scale>
        <p:origin x="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685AE-DD0C-EFF1-3D66-BA1DF9185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F8D41-2915-F0B7-A3C9-CA268C20A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C4235-2C0A-5F30-CFD7-B0422899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5CB81-A102-C1FE-7B52-83EB3B9C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C54CE-F2D4-E1E0-DD7D-5DE47AA8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5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1F3F-D330-FFFD-2FA0-F203508F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42142-0D7B-F36F-5016-9D5305DAC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4DFE7-1A1B-479A-FFB2-EB3FF6C0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41EFB-A4D3-C10E-EBCE-B6D9BA88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47EC-ECC2-E09D-F0A1-96B5ACAB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5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C99E4B-0AC3-57E4-B804-04D6BB221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703E4-3A4A-4138-7F18-270AACCE0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B32B4-9996-9213-A0BA-EA337A68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9A3C-EF20-AE5B-4DB7-6F82E907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96B7-21DA-137A-DE25-3CA2E1EA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1ABD-756D-CF1E-6513-84336F22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A2F8-0BE3-5A6B-3DFC-D76D45877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6EBD8-2805-21C6-BF3C-F694A5091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D4CE3-7B61-6B96-E05B-8C357C54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7CAA4-0142-79A4-E2BC-969C27AD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4B4D-663C-2720-CE99-83E39647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93B1A-BC31-0F65-3416-90470F68D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33C7D-D0C1-744A-4036-BFEA8722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5AB4E-1C65-533E-8875-B55B8221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1C53-FCBD-0237-1496-17C6F335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1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DCD8-BC22-564A-4FB5-790360C9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1F985-4FF8-A39B-2D0E-E0E80DB7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56396-141C-7EE8-83C2-C74BA3905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05A5B-890C-2B67-43A5-091759646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848B-1F60-EACA-FF26-BCAD5BB6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A79A6-76EE-BEAB-29A9-4AA23122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0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A907-4BB7-B5C3-28C6-2D36ACE5E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99598-7871-80DD-A348-C3599935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9B868-8E06-2E8E-359F-279C388E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2E84C-2E0D-C898-ADB7-C4306D6F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6D51C-5C55-9CCC-AB61-087F95414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EDFCC-08EA-2D46-2096-BEDEB396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156B9-8008-F357-596A-8000AF07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714C4-C614-E565-52D1-206E5A1E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5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DCD0-FB68-0645-B8FF-0C733784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11D21-CE55-5428-FD27-6FF247653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366AC-81BB-4244-6722-CECA25CB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5F7E3-C74C-3C6F-B16A-984B6C8A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5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05533-3B93-E738-61D8-47D09C0B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8AD0A-E1B0-83D4-1EFC-6F09074BC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F6601-0CA5-7AB6-1A66-4447DD1B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1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34FD-E0E6-C460-B5D3-53D17C54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F4E02-300F-C644-4EDF-CA843E58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830FD-6AFD-E477-B722-70CA6CB31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35800-B89D-EFE9-F0E6-40F0D458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D6E00-24F9-4CBD-5CD1-4F09E71A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4BCE2-D950-F83C-011B-E3E49C1E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3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F883-7777-D72D-D163-5EB1FD92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FE256-7B88-224A-68D2-297A9FE8E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B55E6-A8B9-2EA8-533D-5D5BE614C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4A9C0-803C-81D1-4DC7-3107DBB1D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E0967-82CA-AD7A-EBF1-1CF6B968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CF9D5-FC0F-33C1-4CC6-F1363EDB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6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BD16B-C425-A256-E102-080E778C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98504-D9DC-E94E-BCB8-6E3C32CB2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F7CA-B7B0-07EE-03C6-5B61999B3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0E066-B146-D64C-9167-331701008640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4FC04-CEA8-D8AE-3CDC-E187B07A6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F8FFF-F4EE-1179-0F55-3B9341CC5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8FAF2-68A4-4C4E-AE23-0D17345DD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7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7.png"/><Relationship Id="rId12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C2B62-E427-12E1-A439-3F12CA3E160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48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AF560-D106-1EB4-1F72-34A968C37A24}"/>
              </a:ext>
            </a:extLst>
          </p:cNvPr>
          <p:cNvCxnSpPr/>
          <p:nvPr/>
        </p:nvCxnSpPr>
        <p:spPr>
          <a:xfrm>
            <a:off x="39243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0693E-0D35-2CFF-BF63-116E4AD61016}"/>
              </a:ext>
            </a:extLst>
          </p:cNvPr>
          <p:cNvCxnSpPr/>
          <p:nvPr/>
        </p:nvCxnSpPr>
        <p:spPr>
          <a:xfrm>
            <a:off x="39359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DD573A-3661-A3BD-4458-F936AE252460}"/>
              </a:ext>
            </a:extLst>
          </p:cNvPr>
          <p:cNvCxnSpPr/>
          <p:nvPr/>
        </p:nvCxnSpPr>
        <p:spPr>
          <a:xfrm>
            <a:off x="3164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DF07EB-486A-93E2-E364-22D28BA78A41}"/>
              </a:ext>
            </a:extLst>
          </p:cNvPr>
          <p:cNvCxnSpPr>
            <a:cxnSpLocks/>
          </p:cNvCxnSpPr>
          <p:nvPr/>
        </p:nvCxnSpPr>
        <p:spPr>
          <a:xfrm rot="16200000">
            <a:off x="2126174" y="272414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3DF452-07AB-A38C-C4F6-D52A776B7C4A}"/>
              </a:ext>
            </a:extLst>
          </p:cNvPr>
          <p:cNvCxnSpPr>
            <a:cxnSpLocks/>
          </p:cNvCxnSpPr>
          <p:nvPr/>
        </p:nvCxnSpPr>
        <p:spPr>
          <a:xfrm rot="16200000">
            <a:off x="5772150" y="581025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6E8B9-272A-7AF8-5249-CD824185D817}"/>
              </a:ext>
            </a:extLst>
          </p:cNvPr>
          <p:cNvCxnSpPr/>
          <p:nvPr/>
        </p:nvCxnSpPr>
        <p:spPr>
          <a:xfrm>
            <a:off x="7543800" y="4764441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/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/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/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/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/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/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6C6E6FA-D394-9803-B13D-14DAFE4645E1}"/>
              </a:ext>
            </a:extLst>
          </p:cNvPr>
          <p:cNvSpPr txBox="1"/>
          <p:nvPr/>
        </p:nvSpPr>
        <p:spPr>
          <a:xfrm>
            <a:off x="1325586" y="780075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 + Interview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717CF-C16B-FDA8-18C6-4EF9EDEB8393}"/>
              </a:ext>
            </a:extLst>
          </p:cNvPr>
          <p:cNvSpPr txBox="1"/>
          <p:nvPr/>
        </p:nvSpPr>
        <p:spPr>
          <a:xfrm>
            <a:off x="2444490" y="3881737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85109-1574-2AB6-225D-97CF31AF8BD8}"/>
              </a:ext>
            </a:extLst>
          </p:cNvPr>
          <p:cNvSpPr txBox="1"/>
          <p:nvPr/>
        </p:nvSpPr>
        <p:spPr>
          <a:xfrm>
            <a:off x="5288527" y="3902489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Interview Team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/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blipFill>
                <a:blip r:embed="rId8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/>
              <p:nvPr/>
            </p:nvSpPr>
            <p:spPr>
              <a:xfrm>
                <a:off x="8801100" y="4533608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00" y="4533608"/>
                <a:ext cx="2201693" cy="461665"/>
              </a:xfrm>
              <a:prstGeom prst="rect">
                <a:avLst/>
              </a:prstGeom>
              <a:blipFill>
                <a:blip r:embed="rId9"/>
                <a:stretch>
                  <a:fillRect l="-459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/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blipFill>
                <a:blip r:embed="rId10"/>
                <a:stretch>
                  <a:fillRect l="-1714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/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/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Application Score (0% to 100%)</a:t>
                </a:r>
                <a:endParaRPr lang="en-US" sz="2400" b="0" i="1" dirty="0">
                  <a:latin typeface="Cambria Math" panose="02040503050406030204" pitchFamily="18" charset="0"/>
                  <a:ea typeface="SF Pro Rounded" pitchFamily="2" charset="0"/>
                  <a:cs typeface="SF Pro Rounded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Interview Score (1 to 5)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blipFill>
                <a:blip r:embed="rId12"/>
                <a:stretch>
                  <a:fillRect t="-6061" r="-10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6788B1-8AEE-37F2-9592-F593F25A00FB}"/>
                  </a:ext>
                </a:extLst>
              </p:cNvPr>
              <p:cNvSpPr txBox="1"/>
              <p:nvPr/>
            </p:nvSpPr>
            <p:spPr>
              <a:xfrm>
                <a:off x="8993845" y="2757785"/>
                <a:ext cx="32571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8F3F71"/>
                        </a:solidFill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 in parallel</a:t>
                </a:r>
              </a:p>
              <a:p>
                <a:r>
                  <a:rPr lang="en-US" sz="24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to save time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6788B1-8AEE-37F2-9592-F593F25A0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845" y="2757785"/>
                <a:ext cx="3257174" cy="830997"/>
              </a:xfrm>
              <a:prstGeom prst="rect">
                <a:avLst/>
              </a:prstGeom>
              <a:blipFill>
                <a:blip r:embed="rId13"/>
                <a:stretch>
                  <a:fillRect l="-3113" t="-4478" r="-1946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516BFD-D5A8-959E-F910-1E94431B1DB2}"/>
              </a:ext>
            </a:extLst>
          </p:cNvPr>
          <p:cNvCxnSpPr>
            <a:cxnSpLocks/>
          </p:cNvCxnSpPr>
          <p:nvPr/>
        </p:nvCxnSpPr>
        <p:spPr>
          <a:xfrm>
            <a:off x="7809513" y="2464685"/>
            <a:ext cx="1043886" cy="552422"/>
          </a:xfrm>
          <a:prstGeom prst="straightConnector1">
            <a:avLst/>
          </a:prstGeom>
          <a:ln w="38100" cap="rnd">
            <a:solidFill>
              <a:srgbClr val="92837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B10513-FFE7-FA29-1F8C-5D19A4DCD3E1}"/>
              </a:ext>
            </a:extLst>
          </p:cNvPr>
          <p:cNvCxnSpPr>
            <a:cxnSpLocks/>
          </p:cNvCxnSpPr>
          <p:nvPr/>
        </p:nvCxnSpPr>
        <p:spPr>
          <a:xfrm flipV="1">
            <a:off x="7809513" y="3014803"/>
            <a:ext cx="1043886" cy="552422"/>
          </a:xfrm>
          <a:prstGeom prst="straightConnector1">
            <a:avLst/>
          </a:prstGeom>
          <a:ln w="38100" cap="rnd">
            <a:solidFill>
              <a:srgbClr val="92837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59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C2B62-E427-12E1-A439-3F12CA3E160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48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AF560-D106-1EB4-1F72-34A968C37A24}"/>
              </a:ext>
            </a:extLst>
          </p:cNvPr>
          <p:cNvCxnSpPr/>
          <p:nvPr/>
        </p:nvCxnSpPr>
        <p:spPr>
          <a:xfrm>
            <a:off x="39243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0693E-0D35-2CFF-BF63-116E4AD61016}"/>
              </a:ext>
            </a:extLst>
          </p:cNvPr>
          <p:cNvCxnSpPr/>
          <p:nvPr/>
        </p:nvCxnSpPr>
        <p:spPr>
          <a:xfrm>
            <a:off x="39359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DD573A-3661-A3BD-4458-F936AE252460}"/>
              </a:ext>
            </a:extLst>
          </p:cNvPr>
          <p:cNvCxnSpPr/>
          <p:nvPr/>
        </p:nvCxnSpPr>
        <p:spPr>
          <a:xfrm>
            <a:off x="3164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DF07EB-486A-93E2-E364-22D28BA78A41}"/>
              </a:ext>
            </a:extLst>
          </p:cNvPr>
          <p:cNvCxnSpPr>
            <a:cxnSpLocks/>
          </p:cNvCxnSpPr>
          <p:nvPr/>
        </p:nvCxnSpPr>
        <p:spPr>
          <a:xfrm rot="16200000">
            <a:off x="2126174" y="272414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3DF452-07AB-A38C-C4F6-D52A776B7C4A}"/>
              </a:ext>
            </a:extLst>
          </p:cNvPr>
          <p:cNvCxnSpPr>
            <a:cxnSpLocks/>
          </p:cNvCxnSpPr>
          <p:nvPr/>
        </p:nvCxnSpPr>
        <p:spPr>
          <a:xfrm rot="16200000">
            <a:off x="5772150" y="581025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6E8B9-272A-7AF8-5249-CD824185D817}"/>
              </a:ext>
            </a:extLst>
          </p:cNvPr>
          <p:cNvCxnSpPr/>
          <p:nvPr/>
        </p:nvCxnSpPr>
        <p:spPr>
          <a:xfrm>
            <a:off x="7543800" y="4764441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/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/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/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/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/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6C6E6FA-D394-9803-B13D-14DAFE4645E1}"/>
              </a:ext>
            </a:extLst>
          </p:cNvPr>
          <p:cNvSpPr txBox="1"/>
          <p:nvPr/>
        </p:nvSpPr>
        <p:spPr>
          <a:xfrm>
            <a:off x="1325586" y="780075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 + Interview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717CF-C16B-FDA8-18C6-4EF9EDEB8393}"/>
              </a:ext>
            </a:extLst>
          </p:cNvPr>
          <p:cNvSpPr txBox="1"/>
          <p:nvPr/>
        </p:nvSpPr>
        <p:spPr>
          <a:xfrm>
            <a:off x="2444490" y="3881737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85109-1574-2AB6-225D-97CF31AF8BD8}"/>
              </a:ext>
            </a:extLst>
          </p:cNvPr>
          <p:cNvSpPr txBox="1"/>
          <p:nvPr/>
        </p:nvSpPr>
        <p:spPr>
          <a:xfrm>
            <a:off x="5288527" y="3902489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Interview Team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/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/>
              <p:nvPr/>
            </p:nvSpPr>
            <p:spPr>
              <a:xfrm>
                <a:off x="8801100" y="4533608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00" y="4533608"/>
                <a:ext cx="2201693" cy="461665"/>
              </a:xfrm>
              <a:prstGeom prst="rect">
                <a:avLst/>
              </a:prstGeom>
              <a:blipFill>
                <a:blip r:embed="rId8"/>
                <a:stretch>
                  <a:fillRect l="-459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/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blipFill>
                <a:blip r:embed="rId9"/>
                <a:stretch>
                  <a:fillRect l="-1714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/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/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Application Score (0% to 100%)</a:t>
                </a:r>
                <a:endParaRPr lang="en-US" sz="2400" b="0" i="1" dirty="0">
                  <a:latin typeface="Cambria Math" panose="02040503050406030204" pitchFamily="18" charset="0"/>
                  <a:ea typeface="SF Pro Rounded" pitchFamily="2" charset="0"/>
                  <a:cs typeface="SF Pro Rounded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Interview Score (1 to 5)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blipFill>
                <a:blip r:embed="rId11"/>
                <a:stretch>
                  <a:fillRect t="-6061" r="-10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D67A2CE-C383-FE0E-A683-A7859D2E5468}"/>
              </a:ext>
            </a:extLst>
          </p:cNvPr>
          <p:cNvSpPr txBox="1"/>
          <p:nvPr/>
        </p:nvSpPr>
        <p:spPr>
          <a:xfrm>
            <a:off x="3982280" y="2310592"/>
            <a:ext cx="422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F3F7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Application Score Cutoff = 70%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4B569B-ECFA-1281-505D-197DC684FB0B}"/>
              </a:ext>
            </a:extLst>
          </p:cNvPr>
          <p:cNvCxnSpPr>
            <a:cxnSpLocks/>
          </p:cNvCxnSpPr>
          <p:nvPr/>
        </p:nvCxnSpPr>
        <p:spPr>
          <a:xfrm>
            <a:off x="3901774" y="2069861"/>
            <a:ext cx="259761" cy="289138"/>
          </a:xfrm>
          <a:prstGeom prst="straightConnector1">
            <a:avLst/>
          </a:prstGeom>
          <a:ln w="38100" cap="rnd">
            <a:solidFill>
              <a:srgbClr val="92837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/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53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C2B62-E427-12E1-A439-3F12CA3E160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4800" y="4994626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AF560-D106-1EB4-1F72-34A968C37A24}"/>
              </a:ext>
            </a:extLst>
          </p:cNvPr>
          <p:cNvCxnSpPr/>
          <p:nvPr/>
        </p:nvCxnSpPr>
        <p:spPr>
          <a:xfrm>
            <a:off x="3924300" y="4994626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0693E-0D35-2CFF-BF63-116E4AD61016}"/>
              </a:ext>
            </a:extLst>
          </p:cNvPr>
          <p:cNvCxnSpPr/>
          <p:nvPr/>
        </p:nvCxnSpPr>
        <p:spPr>
          <a:xfrm>
            <a:off x="39359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DD573A-3661-A3BD-4458-F936AE252460}"/>
              </a:ext>
            </a:extLst>
          </p:cNvPr>
          <p:cNvCxnSpPr/>
          <p:nvPr/>
        </p:nvCxnSpPr>
        <p:spPr>
          <a:xfrm>
            <a:off x="3164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DF07EB-486A-93E2-E364-22D28BA78A41}"/>
              </a:ext>
            </a:extLst>
          </p:cNvPr>
          <p:cNvCxnSpPr>
            <a:cxnSpLocks/>
          </p:cNvCxnSpPr>
          <p:nvPr/>
        </p:nvCxnSpPr>
        <p:spPr>
          <a:xfrm rot="16200000">
            <a:off x="2126174" y="272414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3DF452-07AB-A38C-C4F6-D52A776B7C4A}"/>
              </a:ext>
            </a:extLst>
          </p:cNvPr>
          <p:cNvCxnSpPr>
            <a:cxnSpLocks/>
          </p:cNvCxnSpPr>
          <p:nvPr/>
        </p:nvCxnSpPr>
        <p:spPr>
          <a:xfrm rot="16200000">
            <a:off x="5772150" y="6042376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6E8B9-272A-7AF8-5249-CD824185D817}"/>
              </a:ext>
            </a:extLst>
          </p:cNvPr>
          <p:cNvCxnSpPr/>
          <p:nvPr/>
        </p:nvCxnSpPr>
        <p:spPr>
          <a:xfrm>
            <a:off x="7543800" y="4996565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/>
              <p:nvPr/>
            </p:nvSpPr>
            <p:spPr>
              <a:xfrm>
                <a:off x="1562100" y="4575526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4575526"/>
                <a:ext cx="2362200" cy="838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/>
              <p:nvPr/>
            </p:nvSpPr>
            <p:spPr>
              <a:xfrm>
                <a:off x="5181600" y="4575526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575526"/>
                <a:ext cx="2362200" cy="838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/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/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/>
              <p:nvPr/>
            </p:nvSpPr>
            <p:spPr>
              <a:xfrm>
                <a:off x="70066" y="4527124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4527124"/>
                <a:ext cx="875008" cy="461665"/>
              </a:xfrm>
              <a:prstGeom prst="rect">
                <a:avLst/>
              </a:prstGeom>
              <a:blipFill>
                <a:blip r:embed="rId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6C6E6FA-D394-9803-B13D-14DAFE4645E1}"/>
              </a:ext>
            </a:extLst>
          </p:cNvPr>
          <p:cNvSpPr txBox="1"/>
          <p:nvPr/>
        </p:nvSpPr>
        <p:spPr>
          <a:xfrm>
            <a:off x="1325586" y="780075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 + Interview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717CF-C16B-FDA8-18C6-4EF9EDEB8393}"/>
              </a:ext>
            </a:extLst>
          </p:cNvPr>
          <p:cNvSpPr txBox="1"/>
          <p:nvPr/>
        </p:nvSpPr>
        <p:spPr>
          <a:xfrm>
            <a:off x="2444490" y="4113861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85109-1574-2AB6-225D-97CF31AF8BD8}"/>
              </a:ext>
            </a:extLst>
          </p:cNvPr>
          <p:cNvSpPr txBox="1"/>
          <p:nvPr/>
        </p:nvSpPr>
        <p:spPr>
          <a:xfrm>
            <a:off x="5288527" y="4134613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Interview Team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/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/>
              <p:nvPr/>
            </p:nvSpPr>
            <p:spPr>
              <a:xfrm>
                <a:off x="8801100" y="4765732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00" y="4765732"/>
                <a:ext cx="2201693" cy="461665"/>
              </a:xfrm>
              <a:prstGeom prst="rect">
                <a:avLst/>
              </a:prstGeom>
              <a:blipFill>
                <a:blip r:embed="rId8"/>
                <a:stretch>
                  <a:fillRect l="-459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/>
              <p:nvPr/>
            </p:nvSpPr>
            <p:spPr>
              <a:xfrm>
                <a:off x="4115446" y="4511679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6" y="4511679"/>
                <a:ext cx="875008" cy="461665"/>
              </a:xfrm>
              <a:prstGeom prst="rect">
                <a:avLst/>
              </a:prstGeom>
              <a:blipFill>
                <a:blip r:embed="rId9"/>
                <a:stretch>
                  <a:fillRect l="-171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/>
              <p:nvPr/>
            </p:nvSpPr>
            <p:spPr>
              <a:xfrm>
                <a:off x="6210585" y="6264604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85" y="6264604"/>
                <a:ext cx="875008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/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Application Score (0% to 100%)</a:t>
                </a:r>
                <a:endParaRPr lang="en-US" sz="2400" b="0" i="1" dirty="0">
                  <a:latin typeface="Cambria Math" panose="02040503050406030204" pitchFamily="18" charset="0"/>
                  <a:ea typeface="SF Pro Rounded" pitchFamily="2" charset="0"/>
                  <a:cs typeface="SF Pro Rounded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Interview Score (1 to 5)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blipFill>
                <a:blip r:embed="rId11"/>
                <a:stretch>
                  <a:fillRect t="-6061" r="-10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/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CDE664B-3289-66AE-8DFE-881EBAB5EBC9}"/>
              </a:ext>
            </a:extLst>
          </p:cNvPr>
          <p:cNvSpPr txBox="1"/>
          <p:nvPr/>
        </p:nvSpPr>
        <p:spPr>
          <a:xfrm>
            <a:off x="215663" y="321945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F3F7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↑ equivalent ↓</a:t>
            </a:r>
          </a:p>
        </p:txBody>
      </p:sp>
    </p:spTree>
    <p:extLst>
      <p:ext uri="{BB962C8B-B14F-4D97-AF65-F5344CB8AC3E}">
        <p14:creationId xmlns:p14="http://schemas.microsoft.com/office/powerpoint/2010/main" val="344784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C2B62-E427-12E1-A439-3F12CA3E160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48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AF560-D106-1EB4-1F72-34A968C37A24}"/>
              </a:ext>
            </a:extLst>
          </p:cNvPr>
          <p:cNvCxnSpPr/>
          <p:nvPr/>
        </p:nvCxnSpPr>
        <p:spPr>
          <a:xfrm>
            <a:off x="39243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0693E-0D35-2CFF-BF63-116E4AD61016}"/>
              </a:ext>
            </a:extLst>
          </p:cNvPr>
          <p:cNvCxnSpPr/>
          <p:nvPr/>
        </p:nvCxnSpPr>
        <p:spPr>
          <a:xfrm>
            <a:off x="39359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DD573A-3661-A3BD-4458-F936AE252460}"/>
              </a:ext>
            </a:extLst>
          </p:cNvPr>
          <p:cNvCxnSpPr/>
          <p:nvPr/>
        </p:nvCxnSpPr>
        <p:spPr>
          <a:xfrm>
            <a:off x="3164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DF07EB-486A-93E2-E364-22D28BA78A41}"/>
              </a:ext>
            </a:extLst>
          </p:cNvPr>
          <p:cNvCxnSpPr>
            <a:cxnSpLocks/>
          </p:cNvCxnSpPr>
          <p:nvPr/>
        </p:nvCxnSpPr>
        <p:spPr>
          <a:xfrm rot="16200000">
            <a:off x="2126174" y="272414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3DF452-07AB-A38C-C4F6-D52A776B7C4A}"/>
              </a:ext>
            </a:extLst>
          </p:cNvPr>
          <p:cNvCxnSpPr>
            <a:cxnSpLocks/>
          </p:cNvCxnSpPr>
          <p:nvPr/>
        </p:nvCxnSpPr>
        <p:spPr>
          <a:xfrm rot="16200000">
            <a:off x="5772150" y="581025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6E8B9-272A-7AF8-5249-CD824185D817}"/>
              </a:ext>
            </a:extLst>
          </p:cNvPr>
          <p:cNvCxnSpPr/>
          <p:nvPr/>
        </p:nvCxnSpPr>
        <p:spPr>
          <a:xfrm>
            <a:off x="7543800" y="4764441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/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/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/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/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/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6C6E6FA-D394-9803-B13D-14DAFE4645E1}"/>
              </a:ext>
            </a:extLst>
          </p:cNvPr>
          <p:cNvSpPr txBox="1"/>
          <p:nvPr/>
        </p:nvSpPr>
        <p:spPr>
          <a:xfrm>
            <a:off x="1325586" y="780075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 + Interview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717CF-C16B-FDA8-18C6-4EF9EDEB8393}"/>
              </a:ext>
            </a:extLst>
          </p:cNvPr>
          <p:cNvSpPr txBox="1"/>
          <p:nvPr/>
        </p:nvSpPr>
        <p:spPr>
          <a:xfrm>
            <a:off x="2444490" y="3881737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85109-1574-2AB6-225D-97CF31AF8BD8}"/>
              </a:ext>
            </a:extLst>
          </p:cNvPr>
          <p:cNvSpPr txBox="1"/>
          <p:nvPr/>
        </p:nvSpPr>
        <p:spPr>
          <a:xfrm>
            <a:off x="5288527" y="3902489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Interview Team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/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/>
              <p:nvPr/>
            </p:nvSpPr>
            <p:spPr>
              <a:xfrm>
                <a:off x="8801100" y="4533608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00" y="4533608"/>
                <a:ext cx="2201693" cy="461665"/>
              </a:xfrm>
              <a:prstGeom prst="rect">
                <a:avLst/>
              </a:prstGeom>
              <a:blipFill>
                <a:blip r:embed="rId8"/>
                <a:stretch>
                  <a:fillRect l="-459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/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blipFill>
                <a:blip r:embed="rId9"/>
                <a:stretch>
                  <a:fillRect l="-1714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/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/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Application Score (0% to 100%)</a:t>
                </a:r>
                <a:endParaRPr lang="en-US" sz="2400" b="0" i="1" dirty="0">
                  <a:latin typeface="Cambria Math" panose="02040503050406030204" pitchFamily="18" charset="0"/>
                  <a:ea typeface="SF Pro Rounded" pitchFamily="2" charset="0"/>
                  <a:cs typeface="SF Pro Rounded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Interview Score (1 to 5)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blipFill>
                <a:blip r:embed="rId11"/>
                <a:stretch>
                  <a:fillRect t="-6061" r="-10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/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1794CB1-BCA1-047E-06E6-C28040635370}"/>
              </a:ext>
            </a:extLst>
          </p:cNvPr>
          <p:cNvSpPr txBox="1"/>
          <p:nvPr/>
        </p:nvSpPr>
        <p:spPr>
          <a:xfrm>
            <a:off x="8172450" y="3179113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F3F7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Wastes Resources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51AAF-763E-0C63-0F83-C37267FA6FA9}"/>
              </a:ext>
            </a:extLst>
          </p:cNvPr>
          <p:cNvCxnSpPr>
            <a:cxnSpLocks/>
          </p:cNvCxnSpPr>
          <p:nvPr/>
        </p:nvCxnSpPr>
        <p:spPr>
          <a:xfrm flipV="1">
            <a:off x="7860676" y="3610321"/>
            <a:ext cx="311774" cy="271416"/>
          </a:xfrm>
          <a:prstGeom prst="straightConnector1">
            <a:avLst/>
          </a:prstGeom>
          <a:ln w="38100" cap="rnd">
            <a:solidFill>
              <a:srgbClr val="92837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32D2F28-E22C-3CF0-D330-C55F7DA35662}"/>
              </a:ext>
            </a:extLst>
          </p:cNvPr>
          <p:cNvSpPr/>
          <p:nvPr/>
        </p:nvSpPr>
        <p:spPr>
          <a:xfrm>
            <a:off x="3950340" y="3568890"/>
            <a:ext cx="4620032" cy="2344660"/>
          </a:xfrm>
          <a:prstGeom prst="ellipse">
            <a:avLst/>
          </a:prstGeom>
          <a:noFill/>
          <a:ln w="28575">
            <a:solidFill>
              <a:srgbClr val="CC24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CB6BB1-DC8F-B33A-E2E4-D63D9DE579E2}"/>
              </a:ext>
            </a:extLst>
          </p:cNvPr>
          <p:cNvSpPr/>
          <p:nvPr/>
        </p:nvSpPr>
        <p:spPr>
          <a:xfrm>
            <a:off x="7860676" y="2133397"/>
            <a:ext cx="3257920" cy="970806"/>
          </a:xfrm>
          <a:prstGeom prst="roundRect">
            <a:avLst>
              <a:gd name="adj" fmla="val 10825"/>
            </a:avLst>
          </a:prstGeom>
          <a:solidFill>
            <a:srgbClr val="CC241C"/>
          </a:solidFill>
          <a:ln>
            <a:solidFill>
              <a:srgbClr val="9283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Everyone is interviewed regardless of whether they pass the application score test!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3DB61-EC4C-F3F0-CF4A-B1968474E9DD}"/>
              </a:ext>
            </a:extLst>
          </p:cNvPr>
          <p:cNvSpPr txBox="1"/>
          <p:nvPr/>
        </p:nvSpPr>
        <p:spPr>
          <a:xfrm>
            <a:off x="4524667" y="5298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F3F7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Wastes Resources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F17C56-1879-539A-CAB4-9FDE27D059A0}"/>
              </a:ext>
            </a:extLst>
          </p:cNvPr>
          <p:cNvCxnSpPr>
            <a:cxnSpLocks/>
          </p:cNvCxnSpPr>
          <p:nvPr/>
        </p:nvCxnSpPr>
        <p:spPr>
          <a:xfrm flipV="1">
            <a:off x="4212893" y="484196"/>
            <a:ext cx="311774" cy="271416"/>
          </a:xfrm>
          <a:prstGeom prst="straightConnector1">
            <a:avLst/>
          </a:prstGeom>
          <a:ln w="38100" cap="rnd">
            <a:solidFill>
              <a:srgbClr val="92837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89038A8-138C-4713-9438-C94E651D723C}"/>
              </a:ext>
            </a:extLst>
          </p:cNvPr>
          <p:cNvSpPr/>
          <p:nvPr/>
        </p:nvSpPr>
        <p:spPr>
          <a:xfrm>
            <a:off x="426381" y="497265"/>
            <a:ext cx="4620032" cy="2344660"/>
          </a:xfrm>
          <a:prstGeom prst="ellipse">
            <a:avLst/>
          </a:prstGeom>
          <a:noFill/>
          <a:ln w="28575">
            <a:solidFill>
              <a:srgbClr val="CC24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2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C2B62-E427-12E1-A439-3F12CA3E160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48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AF560-D106-1EB4-1F72-34A968C37A24}"/>
              </a:ext>
            </a:extLst>
          </p:cNvPr>
          <p:cNvCxnSpPr/>
          <p:nvPr/>
        </p:nvCxnSpPr>
        <p:spPr>
          <a:xfrm>
            <a:off x="39243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0693E-0D35-2CFF-BF63-116E4AD61016}"/>
              </a:ext>
            </a:extLst>
          </p:cNvPr>
          <p:cNvCxnSpPr/>
          <p:nvPr/>
        </p:nvCxnSpPr>
        <p:spPr>
          <a:xfrm>
            <a:off x="39359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DD573A-3661-A3BD-4458-F936AE252460}"/>
              </a:ext>
            </a:extLst>
          </p:cNvPr>
          <p:cNvCxnSpPr/>
          <p:nvPr/>
        </p:nvCxnSpPr>
        <p:spPr>
          <a:xfrm>
            <a:off x="3164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DF07EB-486A-93E2-E364-22D28BA78A41}"/>
              </a:ext>
            </a:extLst>
          </p:cNvPr>
          <p:cNvCxnSpPr>
            <a:cxnSpLocks/>
          </p:cNvCxnSpPr>
          <p:nvPr/>
        </p:nvCxnSpPr>
        <p:spPr>
          <a:xfrm rot="16200000">
            <a:off x="2126174" y="272414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3DF452-07AB-A38C-C4F6-D52A776B7C4A}"/>
              </a:ext>
            </a:extLst>
          </p:cNvPr>
          <p:cNvCxnSpPr>
            <a:cxnSpLocks/>
          </p:cNvCxnSpPr>
          <p:nvPr/>
        </p:nvCxnSpPr>
        <p:spPr>
          <a:xfrm rot="16200000">
            <a:off x="5772150" y="581025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6E8B9-272A-7AF8-5249-CD824185D817}"/>
              </a:ext>
            </a:extLst>
          </p:cNvPr>
          <p:cNvCxnSpPr/>
          <p:nvPr/>
        </p:nvCxnSpPr>
        <p:spPr>
          <a:xfrm>
            <a:off x="7543800" y="4764441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/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/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/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/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/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6C6E6FA-D394-9803-B13D-14DAFE4645E1}"/>
              </a:ext>
            </a:extLst>
          </p:cNvPr>
          <p:cNvSpPr txBox="1"/>
          <p:nvPr/>
        </p:nvSpPr>
        <p:spPr>
          <a:xfrm>
            <a:off x="1325586" y="780075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 + Interview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717CF-C16B-FDA8-18C6-4EF9EDEB8393}"/>
              </a:ext>
            </a:extLst>
          </p:cNvPr>
          <p:cNvSpPr txBox="1"/>
          <p:nvPr/>
        </p:nvSpPr>
        <p:spPr>
          <a:xfrm>
            <a:off x="2444490" y="3881737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85109-1574-2AB6-225D-97CF31AF8BD8}"/>
              </a:ext>
            </a:extLst>
          </p:cNvPr>
          <p:cNvSpPr txBox="1"/>
          <p:nvPr/>
        </p:nvSpPr>
        <p:spPr>
          <a:xfrm>
            <a:off x="5288527" y="3902489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Interview Team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/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/>
              <p:nvPr/>
            </p:nvSpPr>
            <p:spPr>
              <a:xfrm>
                <a:off x="8801100" y="4533608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00" y="4533608"/>
                <a:ext cx="2201693" cy="461665"/>
              </a:xfrm>
              <a:prstGeom prst="rect">
                <a:avLst/>
              </a:prstGeom>
              <a:blipFill>
                <a:blip r:embed="rId8"/>
                <a:stretch>
                  <a:fillRect l="-459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/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blipFill>
                <a:blip r:embed="rId9"/>
                <a:stretch>
                  <a:fillRect l="-1714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/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/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Application Score (0% to 100%)</a:t>
                </a:r>
                <a:endParaRPr lang="en-US" sz="2400" b="0" i="1" dirty="0">
                  <a:latin typeface="Cambria Math" panose="02040503050406030204" pitchFamily="18" charset="0"/>
                  <a:ea typeface="SF Pro Rounded" pitchFamily="2" charset="0"/>
                  <a:cs typeface="SF Pro Rounded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Interview Score (1 to 5)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blipFill>
                <a:blip r:embed="rId11"/>
                <a:stretch>
                  <a:fillRect t="-6061" r="-10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/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1794CB1-BCA1-047E-06E6-C28040635370}"/>
              </a:ext>
            </a:extLst>
          </p:cNvPr>
          <p:cNvSpPr txBox="1"/>
          <p:nvPr/>
        </p:nvSpPr>
        <p:spPr>
          <a:xfrm>
            <a:off x="8092249" y="330935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F3F7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Let’s chain them instead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51AAF-763E-0C63-0F83-C37267FA6FA9}"/>
              </a:ext>
            </a:extLst>
          </p:cNvPr>
          <p:cNvCxnSpPr>
            <a:cxnSpLocks/>
          </p:cNvCxnSpPr>
          <p:nvPr/>
        </p:nvCxnSpPr>
        <p:spPr>
          <a:xfrm flipV="1">
            <a:off x="7780475" y="3740566"/>
            <a:ext cx="311774" cy="271416"/>
          </a:xfrm>
          <a:prstGeom prst="straightConnector1">
            <a:avLst/>
          </a:prstGeom>
          <a:ln w="38100" cap="rnd">
            <a:solidFill>
              <a:srgbClr val="92837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32D2F28-E22C-3CF0-D330-C55F7DA35662}"/>
              </a:ext>
            </a:extLst>
          </p:cNvPr>
          <p:cNvSpPr/>
          <p:nvPr/>
        </p:nvSpPr>
        <p:spPr>
          <a:xfrm>
            <a:off x="945074" y="3568890"/>
            <a:ext cx="7625298" cy="2344660"/>
          </a:xfrm>
          <a:prstGeom prst="ellipse">
            <a:avLst/>
          </a:prstGeom>
          <a:noFill/>
          <a:ln w="28575">
            <a:solidFill>
              <a:srgbClr val="CC24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4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C2B62-E427-12E1-A439-3F12CA3E160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48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AF560-D106-1EB4-1F72-34A968C37A24}"/>
              </a:ext>
            </a:extLst>
          </p:cNvPr>
          <p:cNvCxnSpPr/>
          <p:nvPr/>
        </p:nvCxnSpPr>
        <p:spPr>
          <a:xfrm>
            <a:off x="39243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0693E-0D35-2CFF-BF63-116E4AD61016}"/>
              </a:ext>
            </a:extLst>
          </p:cNvPr>
          <p:cNvCxnSpPr/>
          <p:nvPr/>
        </p:nvCxnSpPr>
        <p:spPr>
          <a:xfrm>
            <a:off x="39359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DD573A-3661-A3BD-4458-F936AE252460}"/>
              </a:ext>
            </a:extLst>
          </p:cNvPr>
          <p:cNvCxnSpPr/>
          <p:nvPr/>
        </p:nvCxnSpPr>
        <p:spPr>
          <a:xfrm>
            <a:off x="3164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DF07EB-486A-93E2-E364-22D28BA78A41}"/>
              </a:ext>
            </a:extLst>
          </p:cNvPr>
          <p:cNvCxnSpPr>
            <a:cxnSpLocks/>
          </p:cNvCxnSpPr>
          <p:nvPr/>
        </p:nvCxnSpPr>
        <p:spPr>
          <a:xfrm rot="16200000">
            <a:off x="2126174" y="272414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3DF452-07AB-A38C-C4F6-D52A776B7C4A}"/>
              </a:ext>
            </a:extLst>
          </p:cNvPr>
          <p:cNvCxnSpPr>
            <a:cxnSpLocks/>
          </p:cNvCxnSpPr>
          <p:nvPr/>
        </p:nvCxnSpPr>
        <p:spPr>
          <a:xfrm rot="16200000">
            <a:off x="5772150" y="581025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6E8B9-272A-7AF8-5249-CD824185D817}"/>
              </a:ext>
            </a:extLst>
          </p:cNvPr>
          <p:cNvCxnSpPr/>
          <p:nvPr/>
        </p:nvCxnSpPr>
        <p:spPr>
          <a:xfrm>
            <a:off x="7543800" y="4764441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/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/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/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/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/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6C6E6FA-D394-9803-B13D-14DAFE4645E1}"/>
              </a:ext>
            </a:extLst>
          </p:cNvPr>
          <p:cNvSpPr txBox="1"/>
          <p:nvPr/>
        </p:nvSpPr>
        <p:spPr>
          <a:xfrm>
            <a:off x="1325586" y="780075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 + Interview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717CF-C16B-FDA8-18C6-4EF9EDEB8393}"/>
              </a:ext>
            </a:extLst>
          </p:cNvPr>
          <p:cNvSpPr txBox="1"/>
          <p:nvPr/>
        </p:nvSpPr>
        <p:spPr>
          <a:xfrm>
            <a:off x="2444490" y="3881737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85109-1574-2AB6-225D-97CF31AF8BD8}"/>
              </a:ext>
            </a:extLst>
          </p:cNvPr>
          <p:cNvSpPr txBox="1"/>
          <p:nvPr/>
        </p:nvSpPr>
        <p:spPr>
          <a:xfrm>
            <a:off x="5288527" y="3902489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Interview Team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/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/>
              <p:nvPr/>
            </p:nvSpPr>
            <p:spPr>
              <a:xfrm>
                <a:off x="8801100" y="4533608"/>
                <a:ext cx="23297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00" y="4533608"/>
                <a:ext cx="2329740" cy="461665"/>
              </a:xfrm>
              <a:prstGeom prst="rect">
                <a:avLst/>
              </a:prstGeom>
              <a:blipFill>
                <a:blip r:embed="rId8"/>
                <a:stretch>
                  <a:fillRect l="-434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/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/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/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Application Score (0% to 100%)</a:t>
                </a:r>
                <a:endParaRPr lang="en-US" sz="2400" b="0" i="1" dirty="0">
                  <a:latin typeface="Cambria Math" panose="02040503050406030204" pitchFamily="18" charset="0"/>
                  <a:ea typeface="SF Pro Rounded" pitchFamily="2" charset="0"/>
                  <a:cs typeface="SF Pro Rounded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Interview Score (1 to 5)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blipFill>
                <a:blip r:embed="rId11"/>
                <a:stretch>
                  <a:fillRect t="-6061" r="-10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/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40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C2B62-E427-12E1-A439-3F12CA3E160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48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AF560-D106-1EB4-1F72-34A968C37A24}"/>
              </a:ext>
            </a:extLst>
          </p:cNvPr>
          <p:cNvCxnSpPr/>
          <p:nvPr/>
        </p:nvCxnSpPr>
        <p:spPr>
          <a:xfrm>
            <a:off x="3924300" y="476250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0693E-0D35-2CFF-BF63-116E4AD61016}"/>
              </a:ext>
            </a:extLst>
          </p:cNvPr>
          <p:cNvCxnSpPr/>
          <p:nvPr/>
        </p:nvCxnSpPr>
        <p:spPr>
          <a:xfrm>
            <a:off x="39359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DD573A-3661-A3BD-4458-F936AE252460}"/>
              </a:ext>
            </a:extLst>
          </p:cNvPr>
          <p:cNvCxnSpPr/>
          <p:nvPr/>
        </p:nvCxnSpPr>
        <p:spPr>
          <a:xfrm>
            <a:off x="316424" y="167639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DF07EB-486A-93E2-E364-22D28BA78A41}"/>
              </a:ext>
            </a:extLst>
          </p:cNvPr>
          <p:cNvCxnSpPr>
            <a:cxnSpLocks/>
          </p:cNvCxnSpPr>
          <p:nvPr/>
        </p:nvCxnSpPr>
        <p:spPr>
          <a:xfrm rot="16200000">
            <a:off x="2126174" y="2724149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3DF452-07AB-A38C-C4F6-D52A776B7C4A}"/>
              </a:ext>
            </a:extLst>
          </p:cNvPr>
          <p:cNvCxnSpPr>
            <a:cxnSpLocks/>
          </p:cNvCxnSpPr>
          <p:nvPr/>
        </p:nvCxnSpPr>
        <p:spPr>
          <a:xfrm rot="16200000">
            <a:off x="5772150" y="5810252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6E8B9-272A-7AF8-5249-CD824185D817}"/>
              </a:ext>
            </a:extLst>
          </p:cNvPr>
          <p:cNvCxnSpPr/>
          <p:nvPr/>
        </p:nvCxnSpPr>
        <p:spPr>
          <a:xfrm>
            <a:off x="7543800" y="4764441"/>
            <a:ext cx="1257300" cy="0"/>
          </a:xfrm>
          <a:prstGeom prst="straightConnector1">
            <a:avLst/>
          </a:prstGeom>
          <a:ln w="50800" cap="rnd">
            <a:solidFill>
              <a:srgbClr val="427B5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/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623F3A8-69D0-03DC-923C-3B10F0CAB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4343402"/>
                <a:ext cx="2362200" cy="838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/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A0732009-2488-AB0E-CD90-8016B0259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343402"/>
                <a:ext cx="2362200" cy="838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/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529509-C16A-818F-8D43-A3C71D2E3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1214734"/>
                <a:ext cx="87500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/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B2B712-7C5E-B76C-FE5A-8CFD1112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988618"/>
                <a:ext cx="87500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/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ED0A58-ED19-1E53-1A7F-834B89D47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" y="4295000"/>
                <a:ext cx="87500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6C6E6FA-D394-9803-B13D-14DAFE4645E1}"/>
              </a:ext>
            </a:extLst>
          </p:cNvPr>
          <p:cNvSpPr txBox="1"/>
          <p:nvPr/>
        </p:nvSpPr>
        <p:spPr>
          <a:xfrm>
            <a:off x="1325586" y="780075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 + Interview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717CF-C16B-FDA8-18C6-4EF9EDEB8393}"/>
              </a:ext>
            </a:extLst>
          </p:cNvPr>
          <p:cNvSpPr txBox="1"/>
          <p:nvPr/>
        </p:nvSpPr>
        <p:spPr>
          <a:xfrm>
            <a:off x="2444490" y="3881737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HR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85109-1574-2AB6-225D-97CF31AF8BD8}"/>
              </a:ext>
            </a:extLst>
          </p:cNvPr>
          <p:cNvSpPr txBox="1"/>
          <p:nvPr/>
        </p:nvSpPr>
        <p:spPr>
          <a:xfrm>
            <a:off x="5288527" y="3902489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Interview Team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/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𝑦</m:t>
                    </m:r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7BA58C-F4AE-DAFC-D524-9B6F35D2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224" y="1444274"/>
                <a:ext cx="2201693" cy="461665"/>
              </a:xfrm>
              <a:prstGeom prst="rect">
                <a:avLst/>
              </a:prstGeom>
              <a:blipFill>
                <a:blip r:embed="rId7"/>
                <a:stretch>
                  <a:fillRect l="-40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/>
              <p:nvPr/>
            </p:nvSpPr>
            <p:spPr>
              <a:xfrm>
                <a:off x="8801100" y="4533608"/>
                <a:ext cx="23297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Final Decision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C9EAC6-94C3-0758-468E-EAA159F9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00" y="4533608"/>
                <a:ext cx="2329740" cy="461665"/>
              </a:xfrm>
              <a:prstGeom prst="rect">
                <a:avLst/>
              </a:prstGeom>
              <a:blipFill>
                <a:blip r:embed="rId8"/>
                <a:stretch>
                  <a:fillRect l="-4348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/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57CB12-F8D6-5A70-5E1E-6B47A64F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6" y="4279555"/>
                <a:ext cx="875008" cy="461665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/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ED695-6251-4596-61F0-80CD5EE1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85" y="6032480"/>
                <a:ext cx="875008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/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Application Score (0% to 100%)</a:t>
                </a:r>
                <a:endParaRPr lang="en-US" sz="2400" b="0" i="1" dirty="0">
                  <a:latin typeface="Cambria Math" panose="02040503050406030204" pitchFamily="18" charset="0"/>
                  <a:ea typeface="SF Pro Rounded" pitchFamily="2" charset="0"/>
                  <a:cs typeface="SF Pro Rounded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: Interview Score (1 to 5)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0E3A89-16D3-D496-23FA-D3C483B9F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873" y="179910"/>
                <a:ext cx="4698146" cy="830997"/>
              </a:xfrm>
              <a:prstGeom prst="rect">
                <a:avLst/>
              </a:prstGeom>
              <a:blipFill>
                <a:blip r:embed="rId11"/>
                <a:stretch>
                  <a:fillRect t="-6061" r="-10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/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solidFill>
                <a:srgbClr val="076678"/>
              </a:solidFill>
              <a:ln w="28575">
                <a:solidFill>
                  <a:srgbClr val="D799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6F9190F-6A34-684A-5BDC-404D6BE34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724" y="1257299"/>
                <a:ext cx="2362200" cy="83820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D7992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1794CB1-BCA1-047E-06E6-C28040635370}"/>
              </a:ext>
            </a:extLst>
          </p:cNvPr>
          <p:cNvSpPr txBox="1"/>
          <p:nvPr/>
        </p:nvSpPr>
        <p:spPr>
          <a:xfrm>
            <a:off x="8172450" y="317911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F3F7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Wastes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551AAF-763E-0C63-0F83-C37267FA6FA9}"/>
              </a:ext>
            </a:extLst>
          </p:cNvPr>
          <p:cNvCxnSpPr>
            <a:cxnSpLocks/>
          </p:cNvCxnSpPr>
          <p:nvPr/>
        </p:nvCxnSpPr>
        <p:spPr>
          <a:xfrm flipV="1">
            <a:off x="7860676" y="3610321"/>
            <a:ext cx="311774" cy="271416"/>
          </a:xfrm>
          <a:prstGeom prst="straightConnector1">
            <a:avLst/>
          </a:prstGeom>
          <a:ln w="38100" cap="rnd">
            <a:solidFill>
              <a:srgbClr val="92837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32D2F28-E22C-3CF0-D330-C55F7DA35662}"/>
              </a:ext>
            </a:extLst>
          </p:cNvPr>
          <p:cNvSpPr/>
          <p:nvPr/>
        </p:nvSpPr>
        <p:spPr>
          <a:xfrm>
            <a:off x="3950340" y="3568890"/>
            <a:ext cx="4620032" cy="2344660"/>
          </a:xfrm>
          <a:prstGeom prst="ellipse">
            <a:avLst/>
          </a:prstGeom>
          <a:noFill/>
          <a:ln w="28575">
            <a:solidFill>
              <a:srgbClr val="CC24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3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0FF921-4693-7DD9-043F-E5AD8481366A}"/>
                  </a:ext>
                </a:extLst>
              </p:cNvPr>
              <p:cNvSpPr txBox="1"/>
              <p:nvPr/>
            </p:nvSpPr>
            <p:spPr>
              <a:xfrm>
                <a:off x="1310664" y="2209800"/>
                <a:ext cx="434468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8F3F71"/>
                        </a:solidFill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 in parallel to save time, but takes more resources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0FF921-4693-7DD9-043F-E5AD84813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64" y="2209800"/>
                <a:ext cx="4344685" cy="769441"/>
              </a:xfrm>
              <a:prstGeom prst="rect">
                <a:avLst/>
              </a:prstGeom>
              <a:blipFill>
                <a:blip r:embed="rId2"/>
                <a:stretch>
                  <a:fillRect l="-2041"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43E85F-F632-F84C-07FE-0C3B85C05948}"/>
                  </a:ext>
                </a:extLst>
              </p:cNvPr>
              <p:cNvSpPr txBox="1"/>
              <p:nvPr/>
            </p:nvSpPr>
            <p:spPr>
              <a:xfrm>
                <a:off x="1310664" y="4418950"/>
                <a:ext cx="46020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8F3F71"/>
                        </a:solidFill>
                        <a:latin typeface="Cambria Math" panose="02040503050406030204" pitchFamily="18" charset="0"/>
                        <a:ea typeface="SF Pro Rounded" pitchFamily="2" charset="0"/>
                        <a:cs typeface="SF Pro Rounded" pitchFamily="2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8F3F71"/>
                            </a:solidFill>
                            <a:latin typeface="Cambria Math" panose="02040503050406030204" pitchFamily="18" charset="0"/>
                            <a:ea typeface="SF Pro Rounded" pitchFamily="2" charset="0"/>
                            <a:cs typeface="SF Pro Rounded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 sequentially to save resources, but takes more time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43E85F-F632-F84C-07FE-0C3B85C05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64" y="4418950"/>
                <a:ext cx="4602057" cy="769441"/>
              </a:xfrm>
              <a:prstGeom prst="rect">
                <a:avLst/>
              </a:prstGeom>
              <a:blipFill>
                <a:blip r:embed="rId3"/>
                <a:stretch>
                  <a:fillRect l="-1928"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0C6172-9361-B9BA-B442-2A5A17E016B2}"/>
                  </a:ext>
                </a:extLst>
              </p:cNvPr>
              <p:cNvSpPr txBox="1"/>
              <p:nvPr/>
            </p:nvSpPr>
            <p:spPr>
              <a:xfrm>
                <a:off x="4731625" y="1531110"/>
                <a:ext cx="23621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0C6172-9361-B9BA-B442-2A5A17E01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625" y="1531110"/>
                <a:ext cx="2362191" cy="523220"/>
              </a:xfrm>
              <a:prstGeom prst="rect">
                <a:avLst/>
              </a:prstGeom>
              <a:blipFill>
                <a:blip r:embed="rId4"/>
                <a:stretch>
                  <a:fillRect l="-107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7DD776-8B7E-4C75-B712-D683A3821576}"/>
                  </a:ext>
                </a:extLst>
              </p:cNvPr>
              <p:cNvSpPr txBox="1"/>
              <p:nvPr/>
            </p:nvSpPr>
            <p:spPr>
              <a:xfrm>
                <a:off x="3680260" y="3834141"/>
                <a:ext cx="4831480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7DD776-8B7E-4C75-B712-D683A3821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260" y="3834141"/>
                <a:ext cx="4831480" cy="578685"/>
              </a:xfrm>
              <a:prstGeom prst="rect">
                <a:avLst/>
              </a:prstGeom>
              <a:blipFill>
                <a:blip r:embed="rId5"/>
                <a:stretch>
                  <a:fillRect l="-104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6735D3B-FD17-DA76-E83A-E83FD34FDCD1}"/>
                  </a:ext>
                </a:extLst>
              </p:cNvPr>
              <p:cNvSpPr txBox="1"/>
              <p:nvPr/>
            </p:nvSpPr>
            <p:spPr>
              <a:xfrm>
                <a:off x="6534592" y="2209799"/>
                <a:ext cx="4344685" cy="11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No ripple effects down the line—all changes to output are contained: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8F3F71"/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6735D3B-FD17-DA76-E83A-E83FD34FD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92" y="2209799"/>
                <a:ext cx="4344685" cy="1137043"/>
              </a:xfrm>
              <a:prstGeom prst="rect">
                <a:avLst/>
              </a:prstGeom>
              <a:blipFill>
                <a:blip r:embed="rId6"/>
                <a:stretch>
                  <a:fillRect l="-1749" t="-3297" r="-583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A63609-0597-1B73-A490-A747204A1F84}"/>
                  </a:ext>
                </a:extLst>
              </p:cNvPr>
              <p:cNvSpPr txBox="1"/>
              <p:nvPr/>
            </p:nvSpPr>
            <p:spPr>
              <a:xfrm>
                <a:off x="6540770" y="4418950"/>
                <a:ext cx="4602057" cy="822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Possible </a:t>
                </a:r>
                <a:r>
                  <a:rPr lang="en-US" sz="2200" dirty="0">
                    <a:solidFill>
                      <a:srgbClr val="C00000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ripple effects </a:t>
                </a:r>
                <a:r>
                  <a:rPr lang="en-US" sz="2200" dirty="0">
                    <a:solidFill>
                      <a:srgbClr val="8F3F71"/>
                    </a:solidFill>
                    <a:latin typeface="SF Pro Rounded" pitchFamily="2" charset="0"/>
                    <a:ea typeface="SF Pro Rounded" pitchFamily="2" charset="0"/>
                    <a:cs typeface="SF Pro Rounded" pitchFamily="2" charset="0"/>
                  </a:rPr>
                  <a:t>down the line: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8F3F71"/>
                          </a:solidFill>
                          <a:latin typeface="Cambria Math" panose="02040503050406030204" pitchFamily="18" charset="0"/>
                          <a:ea typeface="SF Pro Rounded" pitchFamily="2" charset="0"/>
                          <a:cs typeface="SF Pro Rounded" pitchFamily="2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SF Pro Rounded" pitchFamily="2" charset="0"/>
                                      <a:cs typeface="SF Pro Rounded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SF Pro Rounded" pitchFamily="2" charset="0"/>
                                      <a:cs typeface="SF Pro Rounded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SF Pro Rounded" pitchFamily="2" charset="0"/>
                                      <a:cs typeface="SF Pro Rounded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b="0" i="1" smtClean="0">
                              <a:solidFill>
                                <a:srgbClr val="8F3F71"/>
                              </a:solidFill>
                              <a:latin typeface="Cambria Math" panose="02040503050406030204" pitchFamily="18" charset="0"/>
                              <a:ea typeface="SF Pro Rounded" pitchFamily="2" charset="0"/>
                              <a:cs typeface="SF Pro Rounded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8F3F71"/>
                                  </a:solidFill>
                                  <a:latin typeface="Cambria Math" panose="02040503050406030204" pitchFamily="18" charset="0"/>
                                  <a:ea typeface="SF Pro Rounded" pitchFamily="2" charset="0"/>
                                  <a:cs typeface="SF Pro Rounded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8F3F71"/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A63609-0597-1B73-A490-A747204A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70" y="4418950"/>
                <a:ext cx="4602057" cy="822789"/>
              </a:xfrm>
              <a:prstGeom prst="rect">
                <a:avLst/>
              </a:prstGeom>
              <a:blipFill>
                <a:blip r:embed="rId7"/>
                <a:stretch>
                  <a:fillRect l="-1928" t="-6154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24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{D2B61A43-ADA6-104C-A31C-DE3D20F6D8AD}tf10001072</Template>
  <TotalTime>497</TotalTime>
  <Words>462</Words>
  <Application>Microsoft Macintosh PowerPoint</Application>
  <PresentationFormat>Widescreen</PresentationFormat>
  <Paragraphs>122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Cambria Math</vt:lpstr>
      <vt:lpstr>Calibri</vt:lpstr>
      <vt:lpstr>Calibri Light</vt:lpstr>
      <vt:lpstr>Arial</vt:lpstr>
      <vt:lpstr>SF Pro Rounded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Behnam Mohammadi</dc:creator>
  <cp:lastModifiedBy>Behnam Mohammadi</cp:lastModifiedBy>
  <cp:revision>35</cp:revision>
  <dcterms:created xsi:type="dcterms:W3CDTF">2023-08-15T18:55:01Z</dcterms:created>
  <dcterms:modified xsi:type="dcterms:W3CDTF">2023-08-28T04:12:31Z</dcterms:modified>
</cp:coreProperties>
</file>